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7"/>
  </p:notesMasterIdLst>
  <p:sldIdLst>
    <p:sldId id="262" r:id="rId3"/>
    <p:sldId id="267" r:id="rId4"/>
    <p:sldId id="271" r:id="rId5"/>
    <p:sldId id="281" r:id="rId6"/>
    <p:sldId id="280" r:id="rId7"/>
    <p:sldId id="278" r:id="rId8"/>
    <p:sldId id="272" r:id="rId9"/>
    <p:sldId id="279" r:id="rId10"/>
    <p:sldId id="275" r:id="rId11"/>
    <p:sldId id="276" r:id="rId12"/>
    <p:sldId id="277" r:id="rId13"/>
    <p:sldId id="273" r:id="rId14"/>
    <p:sldId id="274" r:id="rId15"/>
    <p:sldId id="27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E7212-6A17-4DC5-A13C-EC6427E27282}" type="datetimeFigureOut">
              <a:rPr lang="en-ZA" smtClean="0"/>
              <a:t>2020/02/06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4D0ED-6AF7-4D83-B74D-A2948C7439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610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1729047"/>
            <a:ext cx="10841181" cy="949642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" y="2678689"/>
            <a:ext cx="10841181" cy="712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" y="3391593"/>
            <a:ext cx="2743200" cy="365125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fld id="{808107C6-B3CA-46EB-B1AE-09C56618D12C}" type="datetimeFigureOut">
              <a:rPr lang="en-ZA" smtClean="0"/>
              <a:pPr/>
              <a:t>2020/02/06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96941" y="3413647"/>
            <a:ext cx="4114800" cy="365125"/>
          </a:xfrm>
        </p:spPr>
        <p:txBody>
          <a:bodyPr/>
          <a:lstStyle>
            <a:lvl1pPr algn="r">
              <a:defRPr>
                <a:solidFill>
                  <a:srgbClr val="333333"/>
                </a:solidFill>
              </a:defRPr>
            </a:lvl1pPr>
          </a:lstStyle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5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6" y="149630"/>
            <a:ext cx="9325495" cy="816609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86" y="1363288"/>
            <a:ext cx="11564389" cy="5245330"/>
          </a:xfrm>
        </p:spPr>
        <p:txBody>
          <a:bodyPr>
            <a:normAutofit/>
          </a:bodyPr>
          <a:lstStyle>
            <a:lvl1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1pPr>
            <a:lvl2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3pPr>
            <a:lvl4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4pPr>
            <a:lvl5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557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446" y="116379"/>
            <a:ext cx="9196649" cy="832412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6" y="1388225"/>
            <a:ext cx="11590713" cy="4721630"/>
          </a:xfrm>
        </p:spPr>
        <p:txBody>
          <a:bodyPr/>
          <a:lstStyle>
            <a:lvl1pPr indent="-360000">
              <a:lnSpc>
                <a:spcPct val="110000"/>
              </a:lnSpc>
              <a:spcBef>
                <a:spcPts val="500"/>
              </a:spcBef>
              <a:defRPr/>
            </a:lvl1pPr>
            <a:lvl2pPr indent="-360000">
              <a:lnSpc>
                <a:spcPct val="110000"/>
              </a:lnSpc>
              <a:spcBef>
                <a:spcPts val="500"/>
              </a:spcBef>
              <a:defRPr/>
            </a:lvl2pPr>
            <a:lvl3pPr indent="-360000">
              <a:lnSpc>
                <a:spcPct val="110000"/>
              </a:lnSpc>
              <a:spcBef>
                <a:spcPts val="500"/>
              </a:spcBef>
              <a:defRPr/>
            </a:lvl3pPr>
            <a:lvl4pPr indent="-360000">
              <a:lnSpc>
                <a:spcPct val="110000"/>
              </a:lnSpc>
              <a:spcBef>
                <a:spcPts val="500"/>
              </a:spcBef>
              <a:defRPr/>
            </a:lvl4pPr>
            <a:lvl5pPr indent="-360000">
              <a:lnSpc>
                <a:spcPct val="110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7447" y="6222062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A1C8C412-42FC-40A7-B0CF-E2926BC46BA5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00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1729047"/>
            <a:ext cx="10841181" cy="949642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" y="2678689"/>
            <a:ext cx="10841181" cy="712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" y="3391593"/>
            <a:ext cx="2743200" cy="365125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fld id="{808107C6-B3CA-46EB-B1AE-09C56618D12C}" type="datetimeFigureOut">
              <a:rPr lang="en-ZA" smtClean="0"/>
              <a:pPr/>
              <a:t>2020/02/06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96941" y="3413647"/>
            <a:ext cx="4114800" cy="365125"/>
          </a:xfrm>
        </p:spPr>
        <p:txBody>
          <a:bodyPr/>
          <a:lstStyle>
            <a:lvl1pPr algn="r">
              <a:defRPr>
                <a:solidFill>
                  <a:srgbClr val="333333"/>
                </a:solidFill>
              </a:defRPr>
            </a:lvl1pPr>
          </a:lstStyle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240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6" y="149630"/>
            <a:ext cx="9325495" cy="816609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86" y="1363288"/>
            <a:ext cx="11564389" cy="5245330"/>
          </a:xfrm>
        </p:spPr>
        <p:txBody>
          <a:bodyPr>
            <a:normAutofit/>
          </a:bodyPr>
          <a:lstStyle>
            <a:lvl1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1pPr>
            <a:lvl2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3pPr>
            <a:lvl4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4pPr>
            <a:lvl5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330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446" y="116379"/>
            <a:ext cx="9196649" cy="832412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6" y="1388225"/>
            <a:ext cx="11590713" cy="4721630"/>
          </a:xfrm>
        </p:spPr>
        <p:txBody>
          <a:bodyPr/>
          <a:lstStyle>
            <a:lvl1pPr indent="-360000">
              <a:lnSpc>
                <a:spcPct val="110000"/>
              </a:lnSpc>
              <a:spcBef>
                <a:spcPts val="500"/>
              </a:spcBef>
              <a:defRPr/>
            </a:lvl1pPr>
            <a:lvl2pPr indent="-360000">
              <a:lnSpc>
                <a:spcPct val="110000"/>
              </a:lnSpc>
              <a:spcBef>
                <a:spcPts val="500"/>
              </a:spcBef>
              <a:defRPr/>
            </a:lvl2pPr>
            <a:lvl3pPr indent="-360000">
              <a:lnSpc>
                <a:spcPct val="110000"/>
              </a:lnSpc>
              <a:spcBef>
                <a:spcPts val="500"/>
              </a:spcBef>
              <a:defRPr/>
            </a:lvl3pPr>
            <a:lvl4pPr indent="-360000">
              <a:lnSpc>
                <a:spcPct val="110000"/>
              </a:lnSpc>
              <a:spcBef>
                <a:spcPts val="500"/>
              </a:spcBef>
              <a:defRPr/>
            </a:lvl4pPr>
            <a:lvl5pPr indent="-360000">
              <a:lnSpc>
                <a:spcPct val="110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7447" y="6222062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A1C8C412-42FC-40A7-B0CF-E2926BC46BA5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3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E7ED-04AB-4E9D-A401-ADC2F26366F3}" type="datetimeFigureOut">
              <a:rPr lang="en-US"/>
              <a:pPr>
                <a:defRPr/>
              </a:pPr>
              <a:t>2/6/2020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C752-E722-4D6B-8B61-DA39554FA094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590652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pPr defTabSz="457200"/>
            <a:fld id="{808107C6-B3CA-46EB-B1AE-09C56618D12C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57200"/>
              <a:t>2020/02/06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pPr defTabSz="457200"/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pPr defTabSz="457200"/>
            <a:fld id="{A1C8C412-42FC-40A7-B0CF-E2926BC46BA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pPr defTabSz="457200"/>
            <a:fld id="{808107C6-B3CA-46EB-B1AE-09C56618D12C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57200"/>
              <a:t>2020/02/06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pPr defTabSz="457200"/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pPr defTabSz="457200"/>
            <a:fld id="{A1C8C412-42FC-40A7-B0CF-E2926BC46BA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12345678@sun.ac.za" TargetMode="External"/><Relationship Id="rId2" Type="http://schemas.openxmlformats.org/officeDocument/2006/relationships/hyperlink" Target="http://www.sun.ac.za/Home.aspx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eb-apps.sun.ac.za/user-password-manage/#/home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utoit@ma2.sun.ac.za" TargetMode="External"/><Relationship Id="rId2" Type="http://schemas.openxmlformats.org/officeDocument/2006/relationships/hyperlink" Target="mailto:lindiwe.khoza@ma2.sun.ac.za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tbsp01.stb.sun.ac.za/innov/it/it-help/Wiki%20Pages/Home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sun.ac.za/" TargetMode="External"/><Relationship Id="rId2" Type="http://schemas.openxmlformats.org/officeDocument/2006/relationships/hyperlink" Target="https://www.sun.ac.za/english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sun.ac.za/course/view.php?id=2049" TargetMode="External"/><Relationship Id="rId2" Type="http://schemas.openxmlformats.org/officeDocument/2006/relationships/hyperlink" Target="http://www.learn.sun.ac.za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.ac.za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A7CA00-F135-4E87-B2D2-CE12C790A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920" y="1729047"/>
            <a:ext cx="8272590" cy="949642"/>
          </a:xfrm>
        </p:spPr>
        <p:txBody>
          <a:bodyPr>
            <a:normAutofit/>
          </a:bodyPr>
          <a:lstStyle/>
          <a:p>
            <a:r>
              <a:rPr lang="en-ZA" sz="2800" dirty="0" err="1" smtClean="0"/>
              <a:t>Bootcamp</a:t>
            </a:r>
            <a:r>
              <a:rPr lang="en-ZA" sz="2800" dirty="0" smtClean="0"/>
              <a:t> 2020: First years 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9895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ZA" sz="2800" dirty="0" smtClean="0"/>
              <a:t>OFFICE 365: WEBMAIL</a:t>
            </a:r>
            <a:endParaRPr lang="en-Z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085" y="1388225"/>
            <a:ext cx="8693035" cy="4833836"/>
          </a:xfrm>
        </p:spPr>
        <p:txBody>
          <a:bodyPr>
            <a:normAutofit fontScale="70000" lnSpcReduction="20000"/>
          </a:bodyPr>
          <a:lstStyle/>
          <a:p>
            <a:pPr marL="457200" indent="-457200"/>
            <a:endParaRPr lang="en-ZA" sz="1050" dirty="0">
              <a:cs typeface="Arial" panose="020B0604020202020204" pitchFamily="34" charset="0"/>
            </a:endParaRPr>
          </a:p>
          <a:p>
            <a:pPr marL="285750" indent="-285750">
              <a:defRPr/>
            </a:pP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n-ZA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http://www.sun.ac.za/Home.aspx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defRPr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ZA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My.SUN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defRPr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en-Z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defRPr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Click Outlook Cloud Email (</a:t>
            </a:r>
            <a:r>
              <a:rPr lang="en-Z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365</a:t>
            </a:r>
            <a:r>
              <a:rPr lang="en-Z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defRPr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your SUN email 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address: 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12345678@sun.ac.za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defRPr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Type your </a:t>
            </a:r>
            <a:r>
              <a:rPr lang="en-Z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</a:p>
          <a:p>
            <a:pPr marL="285750" indent="-285750">
              <a:defRPr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Follow the prompts (Country: SA, Time Zone: Harare-Pretoria)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defRPr/>
            </a:pP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 your 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emails</a:t>
            </a:r>
          </a:p>
          <a:p>
            <a:pPr marL="285750" indent="-285750">
              <a:defRPr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Logout when done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defRPr/>
            </a:pPr>
            <a:r>
              <a:rPr lang="en-Z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out </a:t>
            </a:r>
            <a:r>
              <a:rPr lang="en-ZA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finished reading your emails.</a:t>
            </a:r>
          </a:p>
          <a:p>
            <a:pPr marL="0" indent="0">
              <a:buNone/>
              <a:defRPr/>
            </a:pPr>
            <a:r>
              <a:rPr lang="en-ZA" sz="4400" b="1" dirty="0"/>
              <a:t>			</a:t>
            </a:r>
            <a:endParaRPr lang="en-ZA" sz="4000" b="1" dirty="0"/>
          </a:p>
          <a:p>
            <a:pPr marL="0" indent="0">
              <a:buNone/>
            </a:pPr>
            <a:endParaRPr lang="en-ZA" sz="3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4800" dirty="0"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>
                <a:solidFill>
                  <a:prstClr val="black"/>
                </a:solidFill>
              </a:rPr>
              <a:pPr/>
              <a:t>12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ZA" altLang="en-US" sz="2800" b="1" dirty="0" smtClean="0">
                <a:hlinkClick r:id="rId2"/>
              </a:rPr>
              <a:t>PASSWORD MANAGEMENT</a:t>
            </a:r>
            <a:endParaRPr lang="en-GB" alt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085" y="1388225"/>
            <a:ext cx="8693035" cy="4833836"/>
          </a:xfrm>
        </p:spPr>
        <p:txBody>
          <a:bodyPr>
            <a:normAutofit/>
          </a:bodyPr>
          <a:lstStyle/>
          <a:p>
            <a:pPr marL="457200" indent="-457200"/>
            <a:endParaRPr lang="en-ZA" sz="1050" dirty="0">
              <a:cs typeface="Arial" panose="020B0604020202020204" pitchFamily="34" charset="0"/>
            </a:endParaRPr>
          </a:p>
          <a:p>
            <a:pPr marL="285750" indent="-285750">
              <a:defRPr/>
            </a:pPr>
            <a:r>
              <a:rPr lang="en-ZA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</a:t>
            </a:r>
            <a:r>
              <a:rPr lang="en-Z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lang="en-ZA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finished reading your emails.</a:t>
            </a:r>
          </a:p>
          <a:p>
            <a:pPr marL="0" indent="0">
              <a:buNone/>
              <a:defRPr/>
            </a:pPr>
            <a:r>
              <a:rPr lang="en-ZA" sz="4400" b="1" dirty="0"/>
              <a:t>			</a:t>
            </a:r>
            <a:endParaRPr lang="en-ZA" sz="4000" b="1" dirty="0"/>
          </a:p>
          <a:p>
            <a:pPr marL="0" indent="0">
              <a:buNone/>
            </a:pPr>
            <a:endParaRPr lang="en-ZA" sz="3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4800" dirty="0"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>
                <a:solidFill>
                  <a:prstClr val="black"/>
                </a:solidFill>
              </a:rPr>
              <a:pPr/>
              <a:t>13</a:t>
            </a:fld>
            <a:endParaRPr lang="en-ZA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100647" y="1332649"/>
            <a:ext cx="5328592" cy="266429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100647" y="4245109"/>
            <a:ext cx="4392612" cy="1728788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3764496" y="4694004"/>
            <a:ext cx="288032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Expires every three months</a:t>
            </a:r>
          </a:p>
        </p:txBody>
      </p:sp>
    </p:spTree>
    <p:extLst>
      <p:ext uri="{BB962C8B-B14F-4D97-AF65-F5344CB8AC3E}">
        <p14:creationId xmlns:p14="http://schemas.microsoft.com/office/powerpoint/2010/main" val="370563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ZA" sz="2800" dirty="0" smtClean="0"/>
              <a:t>Contact</a:t>
            </a:r>
            <a:endParaRPr lang="en-Z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085" y="1388225"/>
            <a:ext cx="8693035" cy="4945900"/>
          </a:xfrm>
        </p:spPr>
        <p:txBody>
          <a:bodyPr>
            <a:normAutofit fontScale="55000" lnSpcReduction="20000"/>
          </a:bodyPr>
          <a:lstStyle/>
          <a:p>
            <a:pPr marL="457200" indent="-457200"/>
            <a:endParaRPr lang="en-ZA" sz="105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5000" dirty="0"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ZA" sz="4400" dirty="0">
                <a:cs typeface="Arial" panose="020B0604020202020204" pitchFamily="34" charset="0"/>
              </a:rPr>
              <a:t>Dr Mhaka Khoza: 022 702 </a:t>
            </a:r>
            <a:r>
              <a:rPr lang="en-ZA" sz="4400" dirty="0" smtClean="0">
                <a:cs typeface="Arial" pitchFamily="34" charset="0"/>
              </a:rPr>
              <a:t>3064, </a:t>
            </a:r>
            <a:r>
              <a:rPr lang="en-ZA" sz="4400" dirty="0" smtClean="0">
                <a:cs typeface="Arial" pitchFamily="34" charset="0"/>
                <a:hlinkClick r:id="rId2"/>
              </a:rPr>
              <a:t>lindiwe.khoza@ma2.sun.ac.za</a:t>
            </a:r>
            <a:endParaRPr lang="en-ZA" sz="4400" dirty="0" smtClean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ZA" sz="4400" dirty="0" smtClean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ZA" sz="4400" dirty="0" smtClean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4400" dirty="0">
                <a:cs typeface="Arial" pitchFamily="34" charset="0"/>
              </a:rPr>
              <a:t>CO </a:t>
            </a:r>
            <a:r>
              <a:rPr lang="en-US" sz="4400" dirty="0" smtClean="0">
                <a:cs typeface="Arial" pitchFamily="34" charset="0"/>
              </a:rPr>
              <a:t>Du </a:t>
            </a:r>
            <a:r>
              <a:rPr lang="en-US" sz="4400" dirty="0" err="1" smtClean="0">
                <a:cs typeface="Arial" pitchFamily="34" charset="0"/>
              </a:rPr>
              <a:t>Toit</a:t>
            </a:r>
            <a:r>
              <a:rPr lang="en-US" sz="4400" dirty="0">
                <a:cs typeface="Arial" pitchFamily="34" charset="0"/>
              </a:rPr>
              <a:t>: 022 702 3169, </a:t>
            </a:r>
            <a:r>
              <a:rPr lang="en-US" sz="4400" dirty="0">
                <a:cs typeface="Arial" pitchFamily="34" charset="0"/>
                <a:hlinkClick r:id="rId3"/>
              </a:rPr>
              <a:t>dutoit@ma2.sun.ac.za</a:t>
            </a:r>
            <a:endParaRPr lang="en-US" sz="4400" dirty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ZA" sz="6000" dirty="0" smtClean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ZA" sz="6000" dirty="0"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6000" dirty="0" smtClean="0">
                <a:cs typeface="Arial" pitchFamily="34" charset="0"/>
                <a:hlinkClick r:id="rId4"/>
              </a:rPr>
              <a:t>Self-help Support Site </a:t>
            </a:r>
            <a:endParaRPr lang="en-ZA" sz="6000" dirty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ZA" sz="4800" dirty="0" smtClean="0">
              <a:cs typeface="Arial" pitchFamily="34" charset="0"/>
            </a:endParaRPr>
          </a:p>
          <a:p>
            <a:pPr marL="0" indent="0" algn="ctr">
              <a:buNone/>
            </a:pPr>
            <a:r>
              <a:rPr lang="en-ZA" sz="4400" dirty="0" smtClean="0">
                <a:cs typeface="Arial" pitchFamily="34" charset="0"/>
              </a:rPr>
              <a:t>SU IT Help Desk: 021 808 4367</a:t>
            </a:r>
            <a:endParaRPr lang="en-ZA" sz="4400" dirty="0"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>
                <a:solidFill>
                  <a:prstClr val="black"/>
                </a:solidFill>
              </a:rPr>
              <a:pPr/>
              <a:t>14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1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 smtClean="0"/>
              <a:t>AIM</a:t>
            </a:r>
            <a:endParaRPr lang="en-Z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085" y="1388225"/>
            <a:ext cx="8693035" cy="4833836"/>
          </a:xfrm>
        </p:spPr>
        <p:txBody>
          <a:bodyPr>
            <a:normAutofit fontScale="55000" lnSpcReduction="20000"/>
          </a:bodyPr>
          <a:lstStyle/>
          <a:p>
            <a:pPr marL="457200" indent="-457200"/>
            <a:endParaRPr lang="en-ZA" sz="1050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ZA" sz="4400" dirty="0">
                <a:cs typeface="Arial" panose="020B0604020202020204" pitchFamily="34" charset="0"/>
              </a:rPr>
              <a:t>Students should be able to utilise SU online services effectively. </a:t>
            </a:r>
          </a:p>
          <a:p>
            <a:pPr>
              <a:defRPr/>
            </a:pPr>
            <a:endParaRPr lang="en-ZA" sz="4000" b="1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ZA" sz="4000" b="1" dirty="0">
                <a:cs typeface="Arial" panose="020B0604020202020204" pitchFamily="34" charset="0"/>
              </a:rPr>
              <a:t>At the end of the session, students should be able to: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ZA" sz="4000" b="1" dirty="0">
                <a:cs typeface="Arial" panose="020B0604020202020204" pitchFamily="34" charset="0"/>
              </a:rPr>
              <a:t> 	</a:t>
            </a:r>
            <a:r>
              <a:rPr lang="en-ZA" sz="4000" dirty="0">
                <a:cs typeface="Arial" panose="020B0604020202020204" pitchFamily="34" charset="0"/>
              </a:rPr>
              <a:t>use </a:t>
            </a:r>
            <a:r>
              <a:rPr lang="en-ZA" sz="4000" b="1" dirty="0" err="1">
                <a:cs typeface="Arial" panose="020B0604020202020204" pitchFamily="34" charset="0"/>
                <a:hlinkClick r:id="rId2"/>
              </a:rPr>
              <a:t>My.Sun</a:t>
            </a:r>
            <a:r>
              <a:rPr lang="en-ZA" sz="4000" dirty="0">
                <a:cs typeface="Arial" panose="020B0604020202020204" pitchFamily="34" charset="0"/>
              </a:rPr>
              <a:t> (Manage Password, Web email, </a:t>
            </a:r>
            <a:r>
              <a:rPr lang="en-ZA" sz="4000" dirty="0" smtClean="0">
                <a:cs typeface="Arial" panose="020B0604020202020204" pitchFamily="34" charset="0"/>
              </a:rPr>
              <a:t>Office 365);</a:t>
            </a:r>
          </a:p>
          <a:p>
            <a:pPr marL="0" indent="0">
              <a:buNone/>
              <a:defRPr/>
            </a:pPr>
            <a:endParaRPr lang="en-ZA" sz="4000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ZA" sz="4000" dirty="0">
                <a:cs typeface="Arial" panose="020B0604020202020204" pitchFamily="34" charset="0"/>
              </a:rPr>
              <a:t>      download </a:t>
            </a:r>
            <a:r>
              <a:rPr lang="en-ZA" sz="4000" b="1" dirty="0" err="1">
                <a:cs typeface="Arial" panose="020B0604020202020204" pitchFamily="34" charset="0"/>
              </a:rPr>
              <a:t>SUNLearn</a:t>
            </a:r>
            <a:r>
              <a:rPr lang="en-ZA" sz="4000" b="1" dirty="0">
                <a:cs typeface="Arial" panose="020B0604020202020204" pitchFamily="34" charset="0"/>
              </a:rPr>
              <a:t> </a:t>
            </a:r>
            <a:r>
              <a:rPr lang="en-ZA" sz="4000" b="1" dirty="0" smtClean="0">
                <a:cs typeface="Arial" panose="020B0604020202020204" pitchFamily="34" charset="0"/>
              </a:rPr>
              <a:t>App;</a:t>
            </a:r>
          </a:p>
          <a:p>
            <a:pPr marL="0" indent="0">
              <a:buNone/>
              <a:defRPr/>
            </a:pPr>
            <a:endParaRPr lang="en-ZA" sz="4000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ZA" sz="4000" dirty="0">
                <a:cs typeface="Arial" panose="020B0604020202020204" pitchFamily="34" charset="0"/>
              </a:rPr>
              <a:t>      enrol for </a:t>
            </a:r>
            <a:r>
              <a:rPr lang="en-ZA" sz="4000" b="1" dirty="0">
                <a:cs typeface="Arial" panose="020B0604020202020204" pitchFamily="34" charset="0"/>
              </a:rPr>
              <a:t>Student Training </a:t>
            </a:r>
            <a:r>
              <a:rPr lang="en-ZA" sz="4000" dirty="0">
                <a:cs typeface="Arial" panose="020B0604020202020204" pitchFamily="34" charset="0"/>
              </a:rPr>
              <a:t>module on </a:t>
            </a:r>
            <a:r>
              <a:rPr lang="en-ZA" sz="4000" dirty="0" err="1" smtClean="0">
                <a:cs typeface="Arial" panose="020B0604020202020204" pitchFamily="34" charset="0"/>
              </a:rPr>
              <a:t>SUNLearn</a:t>
            </a:r>
            <a:r>
              <a:rPr lang="en-ZA" sz="4000" dirty="0" smtClean="0">
                <a:cs typeface="Arial" panose="020B0604020202020204" pitchFamily="34" charset="0"/>
              </a:rPr>
              <a:t>; </a:t>
            </a:r>
          </a:p>
          <a:p>
            <a:pPr marL="0" indent="0">
              <a:buNone/>
              <a:defRPr/>
            </a:pPr>
            <a:endParaRPr lang="en-ZA" sz="4000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ZA" sz="4000" b="1" dirty="0">
                <a:cs typeface="Arial" panose="020B0604020202020204" pitchFamily="34" charset="0"/>
              </a:rPr>
              <a:t> 	</a:t>
            </a:r>
            <a:r>
              <a:rPr lang="en-ZA" sz="4000" dirty="0">
                <a:cs typeface="Arial" panose="020B0604020202020204" pitchFamily="34" charset="0"/>
              </a:rPr>
              <a:t>login on </a:t>
            </a:r>
            <a:r>
              <a:rPr lang="en-ZA" sz="4000" b="1" dirty="0" err="1">
                <a:cs typeface="Arial" panose="020B0604020202020204" pitchFamily="34" charset="0"/>
                <a:hlinkClick r:id="rId3"/>
              </a:rPr>
              <a:t>SUNLearn</a:t>
            </a:r>
            <a:r>
              <a:rPr lang="en-ZA" sz="4000" dirty="0">
                <a:cs typeface="Arial" panose="020B0604020202020204" pitchFamily="34" charset="0"/>
              </a:rPr>
              <a:t>; </a:t>
            </a:r>
            <a:endParaRPr lang="en-ZA" sz="4000" dirty="0" smtClean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ZA" sz="4000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ZA" sz="4000" dirty="0">
                <a:cs typeface="Arial" panose="020B0604020202020204" pitchFamily="34" charset="0"/>
              </a:rPr>
              <a:t>      </a:t>
            </a:r>
            <a:r>
              <a:rPr lang="en-ZA" sz="4000" dirty="0" err="1">
                <a:cs typeface="Arial" panose="020B0604020202020204" pitchFamily="34" charset="0"/>
              </a:rPr>
              <a:t>conscientise</a:t>
            </a:r>
            <a:r>
              <a:rPr lang="en-ZA" sz="4000" dirty="0">
                <a:cs typeface="Arial" panose="020B0604020202020204" pitchFamily="34" charset="0"/>
              </a:rPr>
              <a:t> about </a:t>
            </a:r>
            <a:r>
              <a:rPr lang="en-ZA" sz="4000" b="1" dirty="0">
                <a:cs typeface="Arial" panose="020B0604020202020204" pitchFamily="34" charset="0"/>
              </a:rPr>
              <a:t>Information </a:t>
            </a:r>
            <a:r>
              <a:rPr lang="en-ZA" sz="4000" b="1" dirty="0" smtClean="0">
                <a:cs typeface="Arial" panose="020B0604020202020204" pitchFamily="34" charset="0"/>
              </a:rPr>
              <a:t>Security. </a:t>
            </a:r>
            <a:endParaRPr lang="en-ZA" sz="4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3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4800" dirty="0"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>
                <a:solidFill>
                  <a:prstClr val="black"/>
                </a:solidFill>
              </a:rPr>
              <a:pPr/>
              <a:t>2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 smtClean="0"/>
              <a:t>LOGIN ON SUNLEARN</a:t>
            </a:r>
            <a:endParaRPr lang="en-Z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085" y="1388225"/>
            <a:ext cx="8693035" cy="4833836"/>
          </a:xfrm>
        </p:spPr>
        <p:txBody>
          <a:bodyPr>
            <a:normAutofit/>
          </a:bodyPr>
          <a:lstStyle/>
          <a:p>
            <a:pPr marL="457200" indent="-457200"/>
            <a:endParaRPr lang="en-ZA" sz="105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defRPr/>
            </a:pPr>
            <a:r>
              <a:rPr lang="en-ZA" sz="2400" dirty="0"/>
              <a:t>Type</a:t>
            </a:r>
            <a:r>
              <a:rPr lang="en-ZA" sz="2400" b="1" dirty="0"/>
              <a:t> </a:t>
            </a:r>
            <a:r>
              <a:rPr lang="en-ZA" sz="2400" b="1" dirty="0" smtClean="0">
                <a:hlinkClick r:id="rId2"/>
              </a:rPr>
              <a:t>www.learn.sun.ac.za</a:t>
            </a:r>
            <a:r>
              <a:rPr lang="en-ZA" sz="2400" b="1" dirty="0" smtClean="0"/>
              <a:t> </a:t>
            </a:r>
            <a:endParaRPr lang="en-ZA" sz="2400" b="1" dirty="0"/>
          </a:p>
          <a:p>
            <a:pPr marL="285750" indent="-285750">
              <a:lnSpc>
                <a:spcPct val="100000"/>
              </a:lnSpc>
              <a:defRPr/>
            </a:pPr>
            <a:r>
              <a:rPr lang="en-ZA" sz="2400" dirty="0" smtClean="0"/>
              <a:t>Type </a:t>
            </a:r>
            <a:r>
              <a:rPr lang="en-ZA" sz="2400" dirty="0"/>
              <a:t>your </a:t>
            </a:r>
            <a:r>
              <a:rPr lang="en-ZA" sz="2400" b="1" dirty="0"/>
              <a:t>Student number </a:t>
            </a:r>
            <a:endParaRPr lang="en-ZA" sz="2400" dirty="0"/>
          </a:p>
          <a:p>
            <a:pPr marL="285750" indent="-285750">
              <a:lnSpc>
                <a:spcPct val="100000"/>
              </a:lnSpc>
              <a:defRPr/>
            </a:pPr>
            <a:r>
              <a:rPr lang="en-ZA" sz="2400" dirty="0"/>
              <a:t>Type your </a:t>
            </a:r>
            <a:r>
              <a:rPr lang="en-ZA" sz="2400" b="1" dirty="0"/>
              <a:t>Password</a:t>
            </a:r>
            <a:r>
              <a:rPr lang="en-ZA" sz="2400" dirty="0"/>
              <a:t> </a:t>
            </a:r>
          </a:p>
          <a:p>
            <a:pPr marL="285750" indent="-285750">
              <a:lnSpc>
                <a:spcPct val="100000"/>
              </a:lnSpc>
              <a:defRPr/>
            </a:pPr>
            <a:r>
              <a:rPr lang="en-ZA" sz="2400" dirty="0"/>
              <a:t>Click </a:t>
            </a:r>
            <a:r>
              <a:rPr lang="en-ZA" sz="2400" b="1" dirty="0"/>
              <a:t>Sign In </a:t>
            </a:r>
            <a:r>
              <a:rPr lang="en-ZA" sz="2400" dirty="0"/>
              <a:t>(Press Enter</a:t>
            </a:r>
            <a:r>
              <a:rPr lang="en-ZA" sz="2400" dirty="0" smtClean="0"/>
              <a:t>)</a:t>
            </a:r>
            <a:endParaRPr lang="en-ZA" sz="2400" dirty="0"/>
          </a:p>
          <a:p>
            <a:pPr marL="285750" indent="-285750">
              <a:lnSpc>
                <a:spcPct val="100000"/>
              </a:lnSpc>
              <a:defRPr/>
            </a:pPr>
            <a:r>
              <a:rPr lang="en-ZA" sz="2400" dirty="0"/>
              <a:t>Click</a:t>
            </a:r>
            <a:r>
              <a:rPr lang="en-ZA" sz="2400" b="1" dirty="0"/>
              <a:t> </a:t>
            </a:r>
            <a:r>
              <a:rPr lang="en-ZA" sz="2400" b="1" dirty="0" smtClean="0"/>
              <a:t>Site Home</a:t>
            </a:r>
            <a:endParaRPr lang="en-ZA" sz="2400" b="1" dirty="0"/>
          </a:p>
          <a:p>
            <a:pPr marL="285750" indent="-285750">
              <a:lnSpc>
                <a:spcPct val="100000"/>
              </a:lnSpc>
              <a:defRPr/>
            </a:pPr>
            <a:r>
              <a:rPr lang="en-ZA" sz="2400" dirty="0" smtClean="0"/>
              <a:t>Scroll to the bottom, </a:t>
            </a:r>
            <a:r>
              <a:rPr lang="en-ZA" sz="2400" dirty="0"/>
              <a:t>s</a:t>
            </a:r>
            <a:r>
              <a:rPr lang="en-ZA" sz="2400" dirty="0" smtClean="0"/>
              <a:t>earch</a:t>
            </a:r>
            <a:r>
              <a:rPr lang="en-ZA" sz="2400" b="1" dirty="0" smtClean="0"/>
              <a:t> </a:t>
            </a:r>
            <a:r>
              <a:rPr lang="en-ZA" sz="2400" b="1" dirty="0" smtClean="0">
                <a:hlinkClick r:id="rId3"/>
              </a:rPr>
              <a:t>Student Training Course</a:t>
            </a:r>
            <a:r>
              <a:rPr lang="en-ZA" sz="2400" b="1" dirty="0" smtClean="0"/>
              <a:t> </a:t>
            </a:r>
            <a:r>
              <a:rPr lang="en-ZA" sz="2400" dirty="0" smtClean="0"/>
              <a:t>(Self enrolment Course)</a:t>
            </a:r>
            <a:endParaRPr lang="en-ZA" sz="2400" dirty="0"/>
          </a:p>
          <a:p>
            <a:pPr marL="285750" indent="-285750">
              <a:lnSpc>
                <a:spcPct val="100000"/>
              </a:lnSpc>
              <a:defRPr/>
            </a:pPr>
            <a:r>
              <a:rPr lang="en-ZA" sz="2400" dirty="0" smtClean="0"/>
              <a:t>Click </a:t>
            </a:r>
            <a:r>
              <a:rPr lang="en-ZA" sz="2400" b="1" dirty="0" smtClean="0"/>
              <a:t>Dashboard </a:t>
            </a:r>
            <a:r>
              <a:rPr lang="en-ZA" sz="2400" dirty="0" smtClean="0"/>
              <a:t>to go back to your modules</a:t>
            </a:r>
            <a:r>
              <a:rPr lang="en-ZA" sz="4400" b="1" dirty="0"/>
              <a:t>	</a:t>
            </a:r>
            <a:endParaRPr lang="en-ZA" sz="4400" b="1" dirty="0" smtClean="0"/>
          </a:p>
          <a:p>
            <a:pPr marL="285750" indent="-285750">
              <a:lnSpc>
                <a:spcPct val="100000"/>
              </a:lnSpc>
              <a:defRPr/>
            </a:pPr>
            <a:r>
              <a:rPr lang="en-ZA" sz="2600" dirty="0" smtClean="0"/>
              <a:t>Under Course Overview, click </a:t>
            </a:r>
            <a:r>
              <a:rPr lang="en-ZA" sz="2600" b="1" dirty="0" smtClean="0"/>
              <a:t>In Progress </a:t>
            </a:r>
            <a:r>
              <a:rPr lang="en-ZA" sz="4400" b="1" dirty="0"/>
              <a:t>		</a:t>
            </a:r>
            <a:endParaRPr lang="en-ZA" sz="4000" b="1" dirty="0"/>
          </a:p>
          <a:p>
            <a:pPr marL="0" indent="0">
              <a:buNone/>
            </a:pPr>
            <a:endParaRPr lang="en-ZA" sz="3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4800" dirty="0"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>
                <a:solidFill>
                  <a:prstClr val="black"/>
                </a:solidFill>
              </a:rPr>
              <a:pPr/>
              <a:t>3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9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 smtClean="0"/>
              <a:t>SELF ENROLMENT STUDENT TRAINING COURSE</a:t>
            </a:r>
            <a:endParaRPr lang="en-Z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>
                <a:solidFill>
                  <a:prstClr val="black"/>
                </a:solidFill>
              </a:rPr>
              <a:pPr/>
              <a:t>4</a:t>
            </a:fld>
            <a:endParaRPr lang="en-ZA">
              <a:solidFill>
                <a:prstClr val="black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387475"/>
            <a:ext cx="9201575" cy="4834587"/>
          </a:xfrm>
        </p:spPr>
      </p:pic>
    </p:spTree>
    <p:extLst>
      <p:ext uri="{BB962C8B-B14F-4D97-AF65-F5344CB8AC3E}">
        <p14:creationId xmlns:p14="http://schemas.microsoft.com/office/powerpoint/2010/main" val="405835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 smtClean="0"/>
              <a:t>SELF ENROLMENT STUDENT TRAINING COURSE</a:t>
            </a:r>
            <a:endParaRPr lang="en-Z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>
                <a:solidFill>
                  <a:prstClr val="black"/>
                </a:solidFill>
              </a:rPr>
              <a:pPr/>
              <a:t>5</a:t>
            </a:fld>
            <a:endParaRPr lang="en-ZA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5" y="1387475"/>
            <a:ext cx="11214623" cy="4722813"/>
          </a:xfrm>
        </p:spPr>
      </p:pic>
    </p:spTree>
    <p:extLst>
      <p:ext uri="{BB962C8B-B14F-4D97-AF65-F5344CB8AC3E}">
        <p14:creationId xmlns:p14="http://schemas.microsoft.com/office/powerpoint/2010/main" val="43865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 smtClean="0"/>
              <a:t>SELF ENROLMENT STUDENT TRAINING COURSE</a:t>
            </a:r>
            <a:endParaRPr lang="en-Z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>
                <a:solidFill>
                  <a:prstClr val="black"/>
                </a:solidFill>
              </a:rPr>
              <a:pPr/>
              <a:t>6</a:t>
            </a:fld>
            <a:endParaRPr lang="en-ZA">
              <a:solidFill>
                <a:prstClr val="black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07" y="1387475"/>
            <a:ext cx="9614498" cy="4722813"/>
          </a:xfrm>
        </p:spPr>
      </p:pic>
    </p:spTree>
    <p:extLst>
      <p:ext uri="{BB962C8B-B14F-4D97-AF65-F5344CB8AC3E}">
        <p14:creationId xmlns:p14="http://schemas.microsoft.com/office/powerpoint/2010/main" val="8388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 smtClean="0"/>
              <a:t>LOGIN ON SUNLEARN</a:t>
            </a:r>
            <a:endParaRPr lang="en-Z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085" y="1388225"/>
            <a:ext cx="8693035" cy="4833836"/>
          </a:xfrm>
        </p:spPr>
        <p:txBody>
          <a:bodyPr>
            <a:normAutofit fontScale="70000" lnSpcReduction="20000"/>
          </a:bodyPr>
          <a:lstStyle/>
          <a:p>
            <a:pPr marL="457200" indent="-457200"/>
            <a:endParaRPr lang="en-ZA" sz="1050" dirty="0">
              <a:cs typeface="Arial" panose="020B0604020202020204" pitchFamily="34" charset="0"/>
            </a:endParaRPr>
          </a:p>
          <a:p>
            <a:pPr marL="285750" indent="-285750">
              <a:defRPr/>
            </a:pPr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To login on </a:t>
            </a:r>
            <a:r>
              <a:rPr lang="en-ZA" sz="4400" dirty="0" err="1">
                <a:latin typeface="Arial" panose="020B0604020202020204" pitchFamily="34" charset="0"/>
                <a:cs typeface="Arial" panose="020B0604020202020204" pitchFamily="34" charset="0"/>
              </a:rPr>
              <a:t>SUNLearn</a:t>
            </a:r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www.learn.ac.za</a:t>
            </a:r>
            <a:endParaRPr lang="en-Z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defRPr/>
            </a:pPr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log in </a:t>
            </a:r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on the left corner.</a:t>
            </a:r>
            <a:endParaRPr lang="en-Z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defRPr/>
            </a:pPr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Type your </a:t>
            </a:r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Student number </a:t>
            </a:r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in the Username textbox.</a:t>
            </a:r>
          </a:p>
          <a:p>
            <a:pPr marL="285750" indent="-285750">
              <a:defRPr/>
            </a:pPr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Type your </a:t>
            </a:r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 in the Password textbox.</a:t>
            </a:r>
          </a:p>
          <a:p>
            <a:pPr marL="285750" indent="-285750">
              <a:defRPr/>
            </a:pPr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Sign In </a:t>
            </a:r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(Press Enter). </a:t>
            </a:r>
          </a:p>
          <a:p>
            <a:pPr marL="285750" indent="-285750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To access your current modules, select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Progress 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under Course Overview </a:t>
            </a:r>
            <a:endParaRPr lang="en-ZA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ZA" sz="4400" b="1" dirty="0"/>
              <a:t>			</a:t>
            </a:r>
            <a:endParaRPr lang="en-ZA" sz="4000" b="1" dirty="0"/>
          </a:p>
          <a:p>
            <a:pPr marL="0" indent="0">
              <a:buNone/>
            </a:pPr>
            <a:endParaRPr lang="en-ZA" sz="3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4800" dirty="0"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>
                <a:solidFill>
                  <a:prstClr val="black"/>
                </a:solidFill>
              </a:rPr>
              <a:pPr/>
              <a:t>7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1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 smtClean="0"/>
              <a:t>ACCESS TO CURRENT MODULES</a:t>
            </a:r>
            <a:endParaRPr lang="en-Z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>
                <a:solidFill>
                  <a:prstClr val="black"/>
                </a:solidFill>
              </a:rPr>
              <a:pPr/>
              <a:t>8</a:t>
            </a:fld>
            <a:endParaRPr lang="en-ZA">
              <a:solidFill>
                <a:prstClr val="black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1" y="1387475"/>
            <a:ext cx="10453471" cy="4722813"/>
          </a:xfrm>
        </p:spPr>
      </p:pic>
    </p:spTree>
    <p:extLst>
      <p:ext uri="{BB962C8B-B14F-4D97-AF65-F5344CB8AC3E}">
        <p14:creationId xmlns:p14="http://schemas.microsoft.com/office/powerpoint/2010/main" val="13088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ZA" altLang="en-US" sz="2800" b="1" dirty="0" smtClean="0"/>
              <a:t>CHANGE </a:t>
            </a:r>
            <a:r>
              <a:rPr lang="en-ZA" altLang="en-US" sz="2800" b="1" dirty="0"/>
              <a:t>SUN EMAIL TO PERSONAL EMAIL</a:t>
            </a:r>
            <a:endParaRPr lang="en-Z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085" y="1388225"/>
            <a:ext cx="8693035" cy="4833836"/>
          </a:xfrm>
        </p:spPr>
        <p:txBody>
          <a:bodyPr>
            <a:normAutofit fontScale="55000" lnSpcReduction="20000"/>
          </a:bodyPr>
          <a:lstStyle/>
          <a:p>
            <a:pPr marL="457200" indent="-457200"/>
            <a:endParaRPr lang="en-ZA" sz="1050" dirty="0">
              <a:cs typeface="Arial" panose="020B0604020202020204" pitchFamily="34" charset="0"/>
            </a:endParaRPr>
          </a:p>
          <a:p>
            <a:pPr marL="285750" indent="-285750">
              <a:defRPr/>
            </a:pPr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Z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name;</a:t>
            </a:r>
          </a:p>
          <a:p>
            <a:pPr marL="285750" indent="-285750">
              <a:defRPr/>
            </a:pPr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Click edit profile;</a:t>
            </a:r>
          </a:p>
          <a:p>
            <a:pPr marL="285750" indent="-285750">
              <a:defRPr/>
            </a:pPr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Delete sun email and type your functional personal email address;</a:t>
            </a:r>
          </a:p>
          <a:p>
            <a:pPr marL="285750" indent="-285750">
              <a:defRPr/>
            </a:pPr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Click update</a:t>
            </a:r>
          </a:p>
          <a:p>
            <a:pPr marL="285750" indent="-285750">
              <a:defRPr/>
            </a:pPr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Continue;</a:t>
            </a:r>
          </a:p>
          <a:p>
            <a:pPr marL="285750" indent="-285750">
              <a:defRPr/>
            </a:pPr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You will receive an email in your personal email;</a:t>
            </a:r>
          </a:p>
          <a:p>
            <a:pPr marL="285750" indent="-285750">
              <a:defRPr/>
            </a:pPr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Click the link on </a:t>
            </a:r>
            <a:r>
              <a:rPr lang="en-Z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email </a:t>
            </a:r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to confirm that you requested to change the email. </a:t>
            </a:r>
          </a:p>
          <a:p>
            <a:pPr marL="285750" indent="-285750">
              <a:defRPr/>
            </a:pPr>
            <a:r>
              <a:rPr lang="en-Z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 </a:t>
            </a:r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when finished reading your emails.</a:t>
            </a:r>
          </a:p>
          <a:p>
            <a:pPr marL="0" indent="0">
              <a:buNone/>
              <a:defRPr/>
            </a:pPr>
            <a:r>
              <a:rPr lang="en-ZA" sz="4400" b="1" dirty="0"/>
              <a:t>			</a:t>
            </a:r>
            <a:endParaRPr lang="en-ZA" sz="4000" b="1" dirty="0"/>
          </a:p>
          <a:p>
            <a:pPr marL="0" indent="0">
              <a:buNone/>
            </a:pPr>
            <a:endParaRPr lang="en-ZA" sz="3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4800" dirty="0"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>
                <a:solidFill>
                  <a:prstClr val="black"/>
                </a:solidFill>
              </a:rPr>
              <a:pPr/>
              <a:t>9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3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7e4cf6644825e9685475c8224057e6463f236b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530F74EDF814DAF9D67C2769AD11E" ma:contentTypeVersion="2" ma:contentTypeDescription="Create a new document." ma:contentTypeScope="" ma:versionID="3f5b478095073d4c31dd71b229484a3a">
  <xsd:schema xmlns:xsd="http://www.w3.org/2001/XMLSchema" xmlns:xs="http://www.w3.org/2001/XMLSchema" xmlns:p="http://schemas.microsoft.com/office/2006/metadata/properties" xmlns:ns1="http://schemas.microsoft.com/sharepoint/v3" xmlns:ns2="3d0ffbf4-0ab1-4e4b-bd8c-865f61d41201" targetNamespace="http://schemas.microsoft.com/office/2006/metadata/properties" ma:root="true" ma:fieldsID="0358fc54e04717fd1f8ea0dccb55e9fc" ns1:_="" ns2:_="">
    <xsd:import namespace="http://schemas.microsoft.com/sharepoint/v3"/>
    <xsd:import namespace="3d0ffbf4-0ab1-4e4b-bd8c-865f61d4120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fbf4-0ab1-4e4b-bd8c-865f61d412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9A7424-A228-4884-AFAA-FC78F506D249}"/>
</file>

<file path=customXml/itemProps2.xml><?xml version="1.0" encoding="utf-8"?>
<ds:datastoreItem xmlns:ds="http://schemas.openxmlformats.org/officeDocument/2006/customXml" ds:itemID="{05EF934E-5BC4-408C-8614-B9BA3BCA3168}"/>
</file>

<file path=customXml/itemProps3.xml><?xml version="1.0" encoding="utf-8"?>
<ds:datastoreItem xmlns:ds="http://schemas.openxmlformats.org/officeDocument/2006/customXml" ds:itemID="{2B650A69-E8EF-474F-985E-BD86B2ED93EC}"/>
</file>

<file path=docProps/app.xml><?xml version="1.0" encoding="utf-8"?>
<Properties xmlns="http://schemas.openxmlformats.org/officeDocument/2006/extended-properties" xmlns:vt="http://schemas.openxmlformats.org/officeDocument/2006/docPropsVTypes">
  <TotalTime>7327</TotalTime>
  <Words>324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Wingdings</vt:lpstr>
      <vt:lpstr>1_Office Theme</vt:lpstr>
      <vt:lpstr>Office Theme</vt:lpstr>
      <vt:lpstr>Bootcamp 2020: First years </vt:lpstr>
      <vt:lpstr>AIM</vt:lpstr>
      <vt:lpstr>LOGIN ON SUNLEARN</vt:lpstr>
      <vt:lpstr>SELF ENROLMENT STUDENT TRAINING COURSE</vt:lpstr>
      <vt:lpstr>SELF ENROLMENT STUDENT TRAINING COURSE</vt:lpstr>
      <vt:lpstr>SELF ENROLMENT STUDENT TRAINING COURSE</vt:lpstr>
      <vt:lpstr>LOGIN ON SUNLEARN</vt:lpstr>
      <vt:lpstr>ACCESS TO CURRENT MODULES</vt:lpstr>
      <vt:lpstr>CHANGE SUN EMAIL TO PERSONAL EMAIL</vt:lpstr>
      <vt:lpstr>PowerPoint Presentation</vt:lpstr>
      <vt:lpstr>PowerPoint Presentation</vt:lpstr>
      <vt:lpstr>OFFICE 365: WEBMAIL</vt:lpstr>
      <vt:lpstr>PASSWORD MANAGEMENT</vt:lpstr>
      <vt:lpstr>Contact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Maka Khoza</dc:creator>
  <cp:lastModifiedBy>Maka Khoza</cp:lastModifiedBy>
  <cp:revision>104</cp:revision>
  <dcterms:created xsi:type="dcterms:W3CDTF">2018-12-01T02:05:00Z</dcterms:created>
  <dcterms:modified xsi:type="dcterms:W3CDTF">2020-02-08T01:21:12Z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0x010100769530F74EDF814DAF9D67C2769AD11E</vt:lpwstr>
  </property>
</Properties>
</file>